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6"/>
  </p:notesMasterIdLst>
  <p:handoutMasterIdLst>
    <p:handoutMasterId r:id="rId17"/>
  </p:handout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6" r:id="rId11"/>
    <p:sldId id="305" r:id="rId12"/>
    <p:sldId id="307" r:id="rId13"/>
    <p:sldId id="308" r:id="rId14"/>
    <p:sldId id="309" r:id="rId15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6BB9C5-F0A7-E845-A6F8-B342E57228B2}">
          <p14:sldIdLst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6"/>
            <p14:sldId id="305"/>
            <p14:sldId id="307"/>
            <p14:sldId id="308"/>
            <p14:sldId id="30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3" autoAdjust="0"/>
    <p:restoredTop sz="80066" autoAdjust="0"/>
  </p:normalViewPr>
  <p:slideViewPr>
    <p:cSldViewPr>
      <p:cViewPr varScale="1">
        <p:scale>
          <a:sx n="69" d="100"/>
          <a:sy n="69" d="100"/>
        </p:scale>
        <p:origin x="-13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A692A4-9909-9347-9B1C-74505D82A9C7}" type="doc">
      <dgm:prSet loTypeId="urn:microsoft.com/office/officeart/2005/8/layout/radial4" loCatId="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88D8E79C-EFEA-BC47-8233-CB92D895754C}">
      <dgm:prSet phldrT="[Text]"/>
      <dgm:spPr/>
      <dgm:t>
        <a:bodyPr/>
        <a:lstStyle/>
        <a:p>
          <a:r>
            <a:rPr lang="en-US" dirty="0" smtClean="0"/>
            <a:t>Share of hearts, minds and markets</a:t>
          </a:r>
          <a:endParaRPr lang="en-US" dirty="0"/>
        </a:p>
      </dgm:t>
    </dgm:pt>
    <dgm:pt modelId="{5B29088C-1B4C-894B-A4FA-0253B17E1A3C}" type="parTrans" cxnId="{39832979-F00D-734D-8A28-E7575C5B8EAB}">
      <dgm:prSet/>
      <dgm:spPr/>
      <dgm:t>
        <a:bodyPr/>
        <a:lstStyle/>
        <a:p>
          <a:endParaRPr lang="en-US"/>
        </a:p>
      </dgm:t>
    </dgm:pt>
    <dgm:pt modelId="{8F70C380-6D47-A846-93E8-970C99CB376E}" type="sibTrans" cxnId="{39832979-F00D-734D-8A28-E7575C5B8EAB}">
      <dgm:prSet/>
      <dgm:spPr/>
      <dgm:t>
        <a:bodyPr/>
        <a:lstStyle/>
        <a:p>
          <a:endParaRPr lang="en-US"/>
        </a:p>
      </dgm:t>
    </dgm:pt>
    <dgm:pt modelId="{1D9BFCBE-0165-4E49-98AE-54EF40A8E2B8}">
      <dgm:prSet phldrT="[Text]"/>
      <dgm:spPr/>
      <dgm:t>
        <a:bodyPr/>
        <a:lstStyle/>
        <a:p>
          <a:r>
            <a:rPr lang="en-US" dirty="0" smtClean="0"/>
            <a:t>Product &amp; portfolio management</a:t>
          </a:r>
          <a:endParaRPr lang="en-US" dirty="0"/>
        </a:p>
      </dgm:t>
    </dgm:pt>
    <dgm:pt modelId="{BC694226-B326-144F-8745-BEC1ADBF66F9}" type="parTrans" cxnId="{6412A6ED-3EB6-494F-A598-1B4DF0002930}">
      <dgm:prSet/>
      <dgm:spPr/>
      <dgm:t>
        <a:bodyPr/>
        <a:lstStyle/>
        <a:p>
          <a:endParaRPr lang="en-US"/>
        </a:p>
      </dgm:t>
    </dgm:pt>
    <dgm:pt modelId="{35159F45-34D2-344F-B3A0-2917E2A50A59}" type="sibTrans" cxnId="{6412A6ED-3EB6-494F-A598-1B4DF0002930}">
      <dgm:prSet/>
      <dgm:spPr/>
      <dgm:t>
        <a:bodyPr/>
        <a:lstStyle/>
        <a:p>
          <a:endParaRPr lang="en-US"/>
        </a:p>
      </dgm:t>
    </dgm:pt>
    <dgm:pt modelId="{616BD009-670E-D747-BC7E-A3E1C569B7EE}">
      <dgm:prSet phldrT="[Text]"/>
      <dgm:spPr/>
      <dgm:t>
        <a:bodyPr/>
        <a:lstStyle/>
        <a:p>
          <a:r>
            <a:rPr lang="en-US" dirty="0" smtClean="0"/>
            <a:t>Customer profitability</a:t>
          </a:r>
        </a:p>
      </dgm:t>
    </dgm:pt>
    <dgm:pt modelId="{9406F3C4-3598-5D42-AD4B-0F0280A8E0F7}" type="parTrans" cxnId="{28EAD1EB-57E1-CC45-B114-2436DA633C6F}">
      <dgm:prSet/>
      <dgm:spPr/>
      <dgm:t>
        <a:bodyPr/>
        <a:lstStyle/>
        <a:p>
          <a:endParaRPr lang="en-US"/>
        </a:p>
      </dgm:t>
    </dgm:pt>
    <dgm:pt modelId="{84BF1FB6-F662-D646-8CE7-FD50C4782D54}" type="sibTrans" cxnId="{28EAD1EB-57E1-CC45-B114-2436DA633C6F}">
      <dgm:prSet/>
      <dgm:spPr/>
      <dgm:t>
        <a:bodyPr/>
        <a:lstStyle/>
        <a:p>
          <a:endParaRPr lang="en-US"/>
        </a:p>
      </dgm:t>
    </dgm:pt>
    <dgm:pt modelId="{A051BC99-E957-8642-BE3C-7002413A1ECB}">
      <dgm:prSet phldrT="[Text]"/>
      <dgm:spPr/>
      <dgm:t>
        <a:bodyPr/>
        <a:lstStyle/>
        <a:p>
          <a:r>
            <a:rPr lang="en-US" dirty="0" smtClean="0"/>
            <a:t>Channel management &amp; sales force</a:t>
          </a:r>
          <a:endParaRPr lang="en-US" dirty="0"/>
        </a:p>
      </dgm:t>
    </dgm:pt>
    <dgm:pt modelId="{C45403FE-4E13-B54B-9AEC-59234DB69B8B}" type="parTrans" cxnId="{18B31DD8-10C8-DC4F-B9AC-A4FA85105549}">
      <dgm:prSet/>
      <dgm:spPr/>
      <dgm:t>
        <a:bodyPr/>
        <a:lstStyle/>
        <a:p>
          <a:endParaRPr lang="en-US"/>
        </a:p>
      </dgm:t>
    </dgm:pt>
    <dgm:pt modelId="{584AE3CD-2B2E-8F40-9CB3-58AB6E4088B6}" type="sibTrans" cxnId="{18B31DD8-10C8-DC4F-B9AC-A4FA85105549}">
      <dgm:prSet/>
      <dgm:spPr/>
      <dgm:t>
        <a:bodyPr/>
        <a:lstStyle/>
        <a:p>
          <a:endParaRPr lang="en-US"/>
        </a:p>
      </dgm:t>
    </dgm:pt>
    <dgm:pt modelId="{697D1437-A2F9-304B-BE4C-CAB0D4C0EE6F}">
      <dgm:prSet/>
      <dgm:spPr/>
      <dgm:t>
        <a:bodyPr/>
        <a:lstStyle/>
        <a:p>
          <a:r>
            <a:rPr lang="en-US" dirty="0" smtClean="0"/>
            <a:t>Pricing strategy</a:t>
          </a:r>
          <a:endParaRPr lang="en-US" dirty="0"/>
        </a:p>
      </dgm:t>
    </dgm:pt>
    <dgm:pt modelId="{6487743F-277A-964F-9A76-BB729140C531}" type="parTrans" cxnId="{C840269C-AB94-724C-9863-F15DEC49CCAC}">
      <dgm:prSet/>
      <dgm:spPr/>
      <dgm:t>
        <a:bodyPr/>
        <a:lstStyle/>
        <a:p>
          <a:endParaRPr lang="en-US"/>
        </a:p>
      </dgm:t>
    </dgm:pt>
    <dgm:pt modelId="{A789D477-1970-E94C-85B2-D3AF0A903E5E}" type="sibTrans" cxnId="{C840269C-AB94-724C-9863-F15DEC49CCAC}">
      <dgm:prSet/>
      <dgm:spPr/>
      <dgm:t>
        <a:bodyPr/>
        <a:lstStyle/>
        <a:p>
          <a:endParaRPr lang="en-US"/>
        </a:p>
      </dgm:t>
    </dgm:pt>
    <dgm:pt modelId="{5E3BCC11-B3C4-F64E-89C8-D44D79881D6C}">
      <dgm:prSet/>
      <dgm:spPr/>
      <dgm:t>
        <a:bodyPr/>
        <a:lstStyle/>
        <a:p>
          <a:r>
            <a:rPr lang="en-US" dirty="0" smtClean="0"/>
            <a:t>Promotions</a:t>
          </a:r>
          <a:endParaRPr lang="en-US" dirty="0"/>
        </a:p>
      </dgm:t>
    </dgm:pt>
    <dgm:pt modelId="{DECF2E09-2FD2-C34E-A6F4-CB47C7D7A435}" type="parTrans" cxnId="{3C9BF4DC-EC45-D945-A523-137E0CD68DBC}">
      <dgm:prSet/>
      <dgm:spPr/>
      <dgm:t>
        <a:bodyPr/>
        <a:lstStyle/>
        <a:p>
          <a:endParaRPr lang="en-US"/>
        </a:p>
      </dgm:t>
    </dgm:pt>
    <dgm:pt modelId="{58A53E92-B7CF-DC46-A60D-B3904181D8F2}" type="sibTrans" cxnId="{3C9BF4DC-EC45-D945-A523-137E0CD68DBC}">
      <dgm:prSet/>
      <dgm:spPr/>
      <dgm:t>
        <a:bodyPr/>
        <a:lstStyle/>
        <a:p>
          <a:endParaRPr lang="en-US"/>
        </a:p>
      </dgm:t>
    </dgm:pt>
    <dgm:pt modelId="{DB04C0FB-DD79-BC44-818E-CCCD3F9B5EC7}">
      <dgm:prSet/>
      <dgm:spPr/>
      <dgm:t>
        <a:bodyPr/>
        <a:lstStyle/>
        <a:p>
          <a:r>
            <a:rPr lang="en-US" dirty="0" smtClean="0"/>
            <a:t>Advertising media and web metrics</a:t>
          </a:r>
          <a:endParaRPr lang="en-US" dirty="0"/>
        </a:p>
      </dgm:t>
    </dgm:pt>
    <dgm:pt modelId="{4644CB12-4697-EC43-A44D-88E12BD2FF73}" type="parTrans" cxnId="{487E875A-E983-D542-8D89-F988DD601B6F}">
      <dgm:prSet/>
      <dgm:spPr/>
      <dgm:t>
        <a:bodyPr/>
        <a:lstStyle/>
        <a:p>
          <a:endParaRPr lang="en-US"/>
        </a:p>
      </dgm:t>
    </dgm:pt>
    <dgm:pt modelId="{D71DAC75-B180-6E4C-A6A6-57A8A455FDAB}" type="sibTrans" cxnId="{487E875A-E983-D542-8D89-F988DD601B6F}">
      <dgm:prSet/>
      <dgm:spPr/>
      <dgm:t>
        <a:bodyPr/>
        <a:lstStyle/>
        <a:p>
          <a:endParaRPr lang="en-US"/>
        </a:p>
      </dgm:t>
    </dgm:pt>
    <dgm:pt modelId="{9226BC81-0ADF-2E4F-92E2-17FF87F2D501}">
      <dgm:prSet/>
      <dgm:spPr/>
      <dgm:t>
        <a:bodyPr/>
        <a:lstStyle/>
        <a:p>
          <a:r>
            <a:rPr lang="en-US" dirty="0" smtClean="0"/>
            <a:t>Marketing &amp; finance</a:t>
          </a:r>
          <a:endParaRPr lang="en-US" dirty="0"/>
        </a:p>
      </dgm:t>
    </dgm:pt>
    <dgm:pt modelId="{FF47F6AD-AB44-7A4D-B6DE-A10F7207EDF9}" type="parTrans" cxnId="{00AA377F-CB83-8D49-B143-30DF516DB393}">
      <dgm:prSet/>
      <dgm:spPr/>
      <dgm:t>
        <a:bodyPr/>
        <a:lstStyle/>
        <a:p>
          <a:endParaRPr lang="en-US"/>
        </a:p>
      </dgm:t>
    </dgm:pt>
    <dgm:pt modelId="{94A60F25-BCBB-5542-8D1F-CD9A2D738961}" type="sibTrans" cxnId="{00AA377F-CB83-8D49-B143-30DF516DB393}">
      <dgm:prSet/>
      <dgm:spPr/>
      <dgm:t>
        <a:bodyPr/>
        <a:lstStyle/>
        <a:p>
          <a:endParaRPr lang="en-US"/>
        </a:p>
      </dgm:t>
    </dgm:pt>
    <dgm:pt modelId="{FEE59E13-781D-AF45-8573-0DC3524868D6}">
      <dgm:prSet/>
      <dgm:spPr/>
      <dgm:t>
        <a:bodyPr/>
        <a:lstStyle/>
        <a:p>
          <a:r>
            <a:rPr lang="en-US" dirty="0" smtClean="0"/>
            <a:t>Margins &amp; profits</a:t>
          </a:r>
          <a:endParaRPr lang="en-US" dirty="0"/>
        </a:p>
      </dgm:t>
    </dgm:pt>
    <dgm:pt modelId="{7BAC64D8-1A8D-B440-B829-C3B5AD7E879E}" type="parTrans" cxnId="{2597ECC8-5F4F-A248-8A6C-D709EE848DD3}">
      <dgm:prSet/>
      <dgm:spPr/>
      <dgm:t>
        <a:bodyPr/>
        <a:lstStyle/>
        <a:p>
          <a:endParaRPr lang="en-US"/>
        </a:p>
      </dgm:t>
    </dgm:pt>
    <dgm:pt modelId="{0BA879DB-4787-844A-BB09-4087986A146A}" type="sibTrans" cxnId="{2597ECC8-5F4F-A248-8A6C-D709EE848DD3}">
      <dgm:prSet/>
      <dgm:spPr/>
      <dgm:t>
        <a:bodyPr/>
        <a:lstStyle/>
        <a:p>
          <a:endParaRPr lang="en-US"/>
        </a:p>
      </dgm:t>
    </dgm:pt>
    <dgm:pt modelId="{E8FB38E2-3EFE-8F4A-8596-D6F403C0354D}" type="pres">
      <dgm:prSet presAssocID="{2FA692A4-9909-9347-9B1C-74505D82A9C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888257-7EF6-4D4D-A8CB-5D1EFC4C38A3}" type="pres">
      <dgm:prSet presAssocID="{88D8E79C-EFEA-BC47-8233-CB92D895754C}" presName="centerShape" presStyleLbl="node0" presStyleIdx="0" presStyleCnt="1"/>
      <dgm:spPr/>
      <dgm:t>
        <a:bodyPr/>
        <a:lstStyle/>
        <a:p>
          <a:endParaRPr lang="en-US"/>
        </a:p>
      </dgm:t>
    </dgm:pt>
    <dgm:pt modelId="{3EB1C838-BE93-4245-9A03-9C88C43BA6B6}" type="pres">
      <dgm:prSet presAssocID="{BC694226-B326-144F-8745-BEC1ADBF66F9}" presName="parTrans" presStyleLbl="bgSibTrans2D1" presStyleIdx="0" presStyleCnt="8"/>
      <dgm:spPr/>
      <dgm:t>
        <a:bodyPr/>
        <a:lstStyle/>
        <a:p>
          <a:endParaRPr lang="en-US"/>
        </a:p>
      </dgm:t>
    </dgm:pt>
    <dgm:pt modelId="{C393DB6D-3469-C04E-8A92-28CEEF53209A}" type="pres">
      <dgm:prSet presAssocID="{1D9BFCBE-0165-4E49-98AE-54EF40A8E2B8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10C6AB-218E-BD4A-A813-7127D2AC6446}" type="pres">
      <dgm:prSet presAssocID="{9406F3C4-3598-5D42-AD4B-0F0280A8E0F7}" presName="parTrans" presStyleLbl="bgSibTrans2D1" presStyleIdx="1" presStyleCnt="8"/>
      <dgm:spPr/>
      <dgm:t>
        <a:bodyPr/>
        <a:lstStyle/>
        <a:p>
          <a:endParaRPr lang="en-US"/>
        </a:p>
      </dgm:t>
    </dgm:pt>
    <dgm:pt modelId="{DFA36445-F092-374D-B560-D27F40CE8A42}" type="pres">
      <dgm:prSet presAssocID="{616BD009-670E-D747-BC7E-A3E1C569B7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5B1FFC-6999-2F49-92DA-5F007D2FAF32}" type="pres">
      <dgm:prSet presAssocID="{C45403FE-4E13-B54B-9AEC-59234DB69B8B}" presName="parTrans" presStyleLbl="bgSibTrans2D1" presStyleIdx="2" presStyleCnt="8"/>
      <dgm:spPr/>
      <dgm:t>
        <a:bodyPr/>
        <a:lstStyle/>
        <a:p>
          <a:endParaRPr lang="en-US"/>
        </a:p>
      </dgm:t>
    </dgm:pt>
    <dgm:pt modelId="{04118AED-1FC9-5C42-A7ED-0B095B5FC677}" type="pres">
      <dgm:prSet presAssocID="{A051BC99-E957-8642-BE3C-7002413A1EC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9654A-8905-A445-8A81-66474D442BC0}" type="pres">
      <dgm:prSet presAssocID="{6487743F-277A-964F-9A76-BB729140C531}" presName="parTrans" presStyleLbl="bgSibTrans2D1" presStyleIdx="3" presStyleCnt="8"/>
      <dgm:spPr/>
      <dgm:t>
        <a:bodyPr/>
        <a:lstStyle/>
        <a:p>
          <a:endParaRPr lang="en-US"/>
        </a:p>
      </dgm:t>
    </dgm:pt>
    <dgm:pt modelId="{DA22C78A-2985-E042-979D-30D1B5A31FCE}" type="pres">
      <dgm:prSet presAssocID="{697D1437-A2F9-304B-BE4C-CAB0D4C0EE6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76FBE-9FDB-A847-9BDA-0BE092E50234}" type="pres">
      <dgm:prSet presAssocID="{DECF2E09-2FD2-C34E-A6F4-CB47C7D7A435}" presName="parTrans" presStyleLbl="bgSibTrans2D1" presStyleIdx="4" presStyleCnt="8"/>
      <dgm:spPr/>
      <dgm:t>
        <a:bodyPr/>
        <a:lstStyle/>
        <a:p>
          <a:endParaRPr lang="en-US"/>
        </a:p>
      </dgm:t>
    </dgm:pt>
    <dgm:pt modelId="{F1AC89EF-D18E-574C-90EC-BBA78EA9764F}" type="pres">
      <dgm:prSet presAssocID="{5E3BCC11-B3C4-F64E-89C8-D44D79881D6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98803D-4F7E-BE4E-83E0-4707E3093C96}" type="pres">
      <dgm:prSet presAssocID="{4644CB12-4697-EC43-A44D-88E12BD2FF73}" presName="parTrans" presStyleLbl="bgSibTrans2D1" presStyleIdx="5" presStyleCnt="8"/>
      <dgm:spPr/>
      <dgm:t>
        <a:bodyPr/>
        <a:lstStyle/>
        <a:p>
          <a:endParaRPr lang="en-US"/>
        </a:p>
      </dgm:t>
    </dgm:pt>
    <dgm:pt modelId="{B6ED4DB5-F1EE-634C-8900-3D1D95E51C09}" type="pres">
      <dgm:prSet presAssocID="{DB04C0FB-DD79-BC44-818E-CCCD3F9B5EC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FD69F-C5B0-1D42-96D6-0D6B79CECE43}" type="pres">
      <dgm:prSet presAssocID="{FF47F6AD-AB44-7A4D-B6DE-A10F7207EDF9}" presName="parTrans" presStyleLbl="bgSibTrans2D1" presStyleIdx="6" presStyleCnt="8"/>
      <dgm:spPr/>
      <dgm:t>
        <a:bodyPr/>
        <a:lstStyle/>
        <a:p>
          <a:endParaRPr lang="en-US"/>
        </a:p>
      </dgm:t>
    </dgm:pt>
    <dgm:pt modelId="{719DF56C-EB7F-1641-BBA0-4602681E4A76}" type="pres">
      <dgm:prSet presAssocID="{9226BC81-0ADF-2E4F-92E2-17FF87F2D50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8F0725-95AE-6C4B-B038-FD8A1365E8DB}" type="pres">
      <dgm:prSet presAssocID="{7BAC64D8-1A8D-B440-B829-C3B5AD7E879E}" presName="parTrans" presStyleLbl="bgSibTrans2D1" presStyleIdx="7" presStyleCnt="8"/>
      <dgm:spPr/>
      <dgm:t>
        <a:bodyPr/>
        <a:lstStyle/>
        <a:p>
          <a:endParaRPr lang="en-US"/>
        </a:p>
      </dgm:t>
    </dgm:pt>
    <dgm:pt modelId="{0D90CAC3-DF5C-4E4A-99E2-904121EB3EDF}" type="pres">
      <dgm:prSet presAssocID="{FEE59E13-781D-AF45-8573-0DC3524868D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D21968-AA17-0741-971E-ADD01E609E4F}" type="presOf" srcId="{1D9BFCBE-0165-4E49-98AE-54EF40A8E2B8}" destId="{C393DB6D-3469-C04E-8A92-28CEEF53209A}" srcOrd="0" destOrd="0" presId="urn:microsoft.com/office/officeart/2005/8/layout/radial4"/>
    <dgm:cxn modelId="{B8ECE8A3-84E4-4747-AE4F-8E1AC5B19DC5}" type="presOf" srcId="{DB04C0FB-DD79-BC44-818E-CCCD3F9B5EC7}" destId="{B6ED4DB5-F1EE-634C-8900-3D1D95E51C09}" srcOrd="0" destOrd="0" presId="urn:microsoft.com/office/officeart/2005/8/layout/radial4"/>
    <dgm:cxn modelId="{487E875A-E983-D542-8D89-F988DD601B6F}" srcId="{88D8E79C-EFEA-BC47-8233-CB92D895754C}" destId="{DB04C0FB-DD79-BC44-818E-CCCD3F9B5EC7}" srcOrd="5" destOrd="0" parTransId="{4644CB12-4697-EC43-A44D-88E12BD2FF73}" sibTransId="{D71DAC75-B180-6E4C-A6A6-57A8A455FDAB}"/>
    <dgm:cxn modelId="{2ECCE24E-76E8-2A4A-933D-502DB94ECDFF}" type="presOf" srcId="{FF47F6AD-AB44-7A4D-B6DE-A10F7207EDF9}" destId="{55CFD69F-C5B0-1D42-96D6-0D6B79CECE43}" srcOrd="0" destOrd="0" presId="urn:microsoft.com/office/officeart/2005/8/layout/radial4"/>
    <dgm:cxn modelId="{040B42B2-949C-4A42-9EC5-1F4913AB9FEC}" type="presOf" srcId="{BC694226-B326-144F-8745-BEC1ADBF66F9}" destId="{3EB1C838-BE93-4245-9A03-9C88C43BA6B6}" srcOrd="0" destOrd="0" presId="urn:microsoft.com/office/officeart/2005/8/layout/radial4"/>
    <dgm:cxn modelId="{4F32F8F1-5B00-EA47-8C29-A2EA5196CF67}" type="presOf" srcId="{C45403FE-4E13-B54B-9AEC-59234DB69B8B}" destId="{BE5B1FFC-6999-2F49-92DA-5F007D2FAF32}" srcOrd="0" destOrd="0" presId="urn:microsoft.com/office/officeart/2005/8/layout/radial4"/>
    <dgm:cxn modelId="{BCA84B9A-F0CF-0C4C-9729-F24FA25E8152}" type="presOf" srcId="{FEE59E13-781D-AF45-8573-0DC3524868D6}" destId="{0D90CAC3-DF5C-4E4A-99E2-904121EB3EDF}" srcOrd="0" destOrd="0" presId="urn:microsoft.com/office/officeart/2005/8/layout/radial4"/>
    <dgm:cxn modelId="{00AA377F-CB83-8D49-B143-30DF516DB393}" srcId="{88D8E79C-EFEA-BC47-8233-CB92D895754C}" destId="{9226BC81-0ADF-2E4F-92E2-17FF87F2D501}" srcOrd="6" destOrd="0" parTransId="{FF47F6AD-AB44-7A4D-B6DE-A10F7207EDF9}" sibTransId="{94A60F25-BCBB-5542-8D1F-CD9A2D738961}"/>
    <dgm:cxn modelId="{C840269C-AB94-724C-9863-F15DEC49CCAC}" srcId="{88D8E79C-EFEA-BC47-8233-CB92D895754C}" destId="{697D1437-A2F9-304B-BE4C-CAB0D4C0EE6F}" srcOrd="3" destOrd="0" parTransId="{6487743F-277A-964F-9A76-BB729140C531}" sibTransId="{A789D477-1970-E94C-85B2-D3AF0A903E5E}"/>
    <dgm:cxn modelId="{6412A6ED-3EB6-494F-A598-1B4DF0002930}" srcId="{88D8E79C-EFEA-BC47-8233-CB92D895754C}" destId="{1D9BFCBE-0165-4E49-98AE-54EF40A8E2B8}" srcOrd="0" destOrd="0" parTransId="{BC694226-B326-144F-8745-BEC1ADBF66F9}" sibTransId="{35159F45-34D2-344F-B3A0-2917E2A50A59}"/>
    <dgm:cxn modelId="{2597ECC8-5F4F-A248-8A6C-D709EE848DD3}" srcId="{88D8E79C-EFEA-BC47-8233-CB92D895754C}" destId="{FEE59E13-781D-AF45-8573-0DC3524868D6}" srcOrd="7" destOrd="0" parTransId="{7BAC64D8-1A8D-B440-B829-C3B5AD7E879E}" sibTransId="{0BA879DB-4787-844A-BB09-4087986A146A}"/>
    <dgm:cxn modelId="{22931722-0278-764E-B1E6-7BA3C68ECCE2}" type="presOf" srcId="{88D8E79C-EFEA-BC47-8233-CB92D895754C}" destId="{21888257-7EF6-4D4D-A8CB-5D1EFC4C38A3}" srcOrd="0" destOrd="0" presId="urn:microsoft.com/office/officeart/2005/8/layout/radial4"/>
    <dgm:cxn modelId="{3C9BF4DC-EC45-D945-A523-137E0CD68DBC}" srcId="{88D8E79C-EFEA-BC47-8233-CB92D895754C}" destId="{5E3BCC11-B3C4-F64E-89C8-D44D79881D6C}" srcOrd="4" destOrd="0" parTransId="{DECF2E09-2FD2-C34E-A6F4-CB47C7D7A435}" sibTransId="{58A53E92-B7CF-DC46-A60D-B3904181D8F2}"/>
    <dgm:cxn modelId="{59E3182B-83F7-8E4D-B08B-7878748CD9F2}" type="presOf" srcId="{2FA692A4-9909-9347-9B1C-74505D82A9C7}" destId="{E8FB38E2-3EFE-8F4A-8596-D6F403C0354D}" srcOrd="0" destOrd="0" presId="urn:microsoft.com/office/officeart/2005/8/layout/radial4"/>
    <dgm:cxn modelId="{28EAD1EB-57E1-CC45-B114-2436DA633C6F}" srcId="{88D8E79C-EFEA-BC47-8233-CB92D895754C}" destId="{616BD009-670E-D747-BC7E-A3E1C569B7EE}" srcOrd="1" destOrd="0" parTransId="{9406F3C4-3598-5D42-AD4B-0F0280A8E0F7}" sibTransId="{84BF1FB6-F662-D646-8CE7-FD50C4782D54}"/>
    <dgm:cxn modelId="{8453A2DC-AB55-B147-A148-DB2F81F82EAC}" type="presOf" srcId="{616BD009-670E-D747-BC7E-A3E1C569B7EE}" destId="{DFA36445-F092-374D-B560-D27F40CE8A42}" srcOrd="0" destOrd="0" presId="urn:microsoft.com/office/officeart/2005/8/layout/radial4"/>
    <dgm:cxn modelId="{2DD449BC-AEAD-D54B-BE58-F64ECE8C510D}" type="presOf" srcId="{DECF2E09-2FD2-C34E-A6F4-CB47C7D7A435}" destId="{6E776FBE-9FDB-A847-9BDA-0BE092E50234}" srcOrd="0" destOrd="0" presId="urn:microsoft.com/office/officeart/2005/8/layout/radial4"/>
    <dgm:cxn modelId="{78D086BC-0A2A-5347-A784-736108323DEB}" type="presOf" srcId="{4644CB12-4697-EC43-A44D-88E12BD2FF73}" destId="{9E98803D-4F7E-BE4E-83E0-4707E3093C96}" srcOrd="0" destOrd="0" presId="urn:microsoft.com/office/officeart/2005/8/layout/radial4"/>
    <dgm:cxn modelId="{39832979-F00D-734D-8A28-E7575C5B8EAB}" srcId="{2FA692A4-9909-9347-9B1C-74505D82A9C7}" destId="{88D8E79C-EFEA-BC47-8233-CB92D895754C}" srcOrd="0" destOrd="0" parTransId="{5B29088C-1B4C-894B-A4FA-0253B17E1A3C}" sibTransId="{8F70C380-6D47-A846-93E8-970C99CB376E}"/>
    <dgm:cxn modelId="{643ACFDF-4FD3-5543-BBFC-886F644B37BB}" type="presOf" srcId="{9226BC81-0ADF-2E4F-92E2-17FF87F2D501}" destId="{719DF56C-EB7F-1641-BBA0-4602681E4A76}" srcOrd="0" destOrd="0" presId="urn:microsoft.com/office/officeart/2005/8/layout/radial4"/>
    <dgm:cxn modelId="{8A845894-C5F1-6142-8AE2-173DDE6627C4}" type="presOf" srcId="{5E3BCC11-B3C4-F64E-89C8-D44D79881D6C}" destId="{F1AC89EF-D18E-574C-90EC-BBA78EA9764F}" srcOrd="0" destOrd="0" presId="urn:microsoft.com/office/officeart/2005/8/layout/radial4"/>
    <dgm:cxn modelId="{A90C8BD5-B942-0747-9BCA-FCE308DAF53C}" type="presOf" srcId="{A051BC99-E957-8642-BE3C-7002413A1ECB}" destId="{04118AED-1FC9-5C42-A7ED-0B095B5FC677}" srcOrd="0" destOrd="0" presId="urn:microsoft.com/office/officeart/2005/8/layout/radial4"/>
    <dgm:cxn modelId="{7FC049BF-73E0-1E46-9351-DA39DEF24488}" type="presOf" srcId="{7BAC64D8-1A8D-B440-B829-C3B5AD7E879E}" destId="{0F8F0725-95AE-6C4B-B038-FD8A1365E8DB}" srcOrd="0" destOrd="0" presId="urn:microsoft.com/office/officeart/2005/8/layout/radial4"/>
    <dgm:cxn modelId="{18B31DD8-10C8-DC4F-B9AC-A4FA85105549}" srcId="{88D8E79C-EFEA-BC47-8233-CB92D895754C}" destId="{A051BC99-E957-8642-BE3C-7002413A1ECB}" srcOrd="2" destOrd="0" parTransId="{C45403FE-4E13-B54B-9AEC-59234DB69B8B}" sibTransId="{584AE3CD-2B2E-8F40-9CB3-58AB6E4088B6}"/>
    <dgm:cxn modelId="{2C922637-E653-D742-A7B0-B5807FCA3F50}" type="presOf" srcId="{697D1437-A2F9-304B-BE4C-CAB0D4C0EE6F}" destId="{DA22C78A-2985-E042-979D-30D1B5A31FCE}" srcOrd="0" destOrd="0" presId="urn:microsoft.com/office/officeart/2005/8/layout/radial4"/>
    <dgm:cxn modelId="{9D281DF1-B94A-2D42-8307-E8746CBEE427}" type="presOf" srcId="{6487743F-277A-964F-9A76-BB729140C531}" destId="{CAD9654A-8905-A445-8A81-66474D442BC0}" srcOrd="0" destOrd="0" presId="urn:microsoft.com/office/officeart/2005/8/layout/radial4"/>
    <dgm:cxn modelId="{0BB112B6-1F15-DF42-B903-749A7412BDD3}" type="presOf" srcId="{9406F3C4-3598-5D42-AD4B-0F0280A8E0F7}" destId="{C010C6AB-218E-BD4A-A813-7127D2AC6446}" srcOrd="0" destOrd="0" presId="urn:microsoft.com/office/officeart/2005/8/layout/radial4"/>
    <dgm:cxn modelId="{8294C848-FA20-4C41-B6F5-EB9A86364FD2}" type="presParOf" srcId="{E8FB38E2-3EFE-8F4A-8596-D6F403C0354D}" destId="{21888257-7EF6-4D4D-A8CB-5D1EFC4C38A3}" srcOrd="0" destOrd="0" presId="urn:microsoft.com/office/officeart/2005/8/layout/radial4"/>
    <dgm:cxn modelId="{703530D3-D4CF-FB49-A32B-1BF5EDDB2465}" type="presParOf" srcId="{E8FB38E2-3EFE-8F4A-8596-D6F403C0354D}" destId="{3EB1C838-BE93-4245-9A03-9C88C43BA6B6}" srcOrd="1" destOrd="0" presId="urn:microsoft.com/office/officeart/2005/8/layout/radial4"/>
    <dgm:cxn modelId="{4E676856-9DDC-3D49-9285-2723CD422150}" type="presParOf" srcId="{E8FB38E2-3EFE-8F4A-8596-D6F403C0354D}" destId="{C393DB6D-3469-C04E-8A92-28CEEF53209A}" srcOrd="2" destOrd="0" presId="urn:microsoft.com/office/officeart/2005/8/layout/radial4"/>
    <dgm:cxn modelId="{37751D7F-BA91-1D48-B113-BD7028C4C76B}" type="presParOf" srcId="{E8FB38E2-3EFE-8F4A-8596-D6F403C0354D}" destId="{C010C6AB-218E-BD4A-A813-7127D2AC6446}" srcOrd="3" destOrd="0" presId="urn:microsoft.com/office/officeart/2005/8/layout/radial4"/>
    <dgm:cxn modelId="{29B69441-52E4-E84A-9F23-FA17094EB316}" type="presParOf" srcId="{E8FB38E2-3EFE-8F4A-8596-D6F403C0354D}" destId="{DFA36445-F092-374D-B560-D27F40CE8A42}" srcOrd="4" destOrd="0" presId="urn:microsoft.com/office/officeart/2005/8/layout/radial4"/>
    <dgm:cxn modelId="{743BB057-D737-DC46-959B-E21C0420BBC3}" type="presParOf" srcId="{E8FB38E2-3EFE-8F4A-8596-D6F403C0354D}" destId="{BE5B1FFC-6999-2F49-92DA-5F007D2FAF32}" srcOrd="5" destOrd="0" presId="urn:microsoft.com/office/officeart/2005/8/layout/radial4"/>
    <dgm:cxn modelId="{1E9A344D-2958-D543-AFFD-F598904473D6}" type="presParOf" srcId="{E8FB38E2-3EFE-8F4A-8596-D6F403C0354D}" destId="{04118AED-1FC9-5C42-A7ED-0B095B5FC677}" srcOrd="6" destOrd="0" presId="urn:microsoft.com/office/officeart/2005/8/layout/radial4"/>
    <dgm:cxn modelId="{878BDE35-1E5F-1C44-AC53-48697E542260}" type="presParOf" srcId="{E8FB38E2-3EFE-8F4A-8596-D6F403C0354D}" destId="{CAD9654A-8905-A445-8A81-66474D442BC0}" srcOrd="7" destOrd="0" presId="urn:microsoft.com/office/officeart/2005/8/layout/radial4"/>
    <dgm:cxn modelId="{3C4251EA-5D18-6C44-ADF2-233F439E558D}" type="presParOf" srcId="{E8FB38E2-3EFE-8F4A-8596-D6F403C0354D}" destId="{DA22C78A-2985-E042-979D-30D1B5A31FCE}" srcOrd="8" destOrd="0" presId="urn:microsoft.com/office/officeart/2005/8/layout/radial4"/>
    <dgm:cxn modelId="{53BDEDD7-1D14-C540-9662-B846547CBE33}" type="presParOf" srcId="{E8FB38E2-3EFE-8F4A-8596-D6F403C0354D}" destId="{6E776FBE-9FDB-A847-9BDA-0BE092E50234}" srcOrd="9" destOrd="0" presId="urn:microsoft.com/office/officeart/2005/8/layout/radial4"/>
    <dgm:cxn modelId="{A9657862-2BAA-EF41-8696-FC67D89952DB}" type="presParOf" srcId="{E8FB38E2-3EFE-8F4A-8596-D6F403C0354D}" destId="{F1AC89EF-D18E-574C-90EC-BBA78EA9764F}" srcOrd="10" destOrd="0" presId="urn:microsoft.com/office/officeart/2005/8/layout/radial4"/>
    <dgm:cxn modelId="{84D8CA7F-D7F2-8F4A-B384-F48B4A710702}" type="presParOf" srcId="{E8FB38E2-3EFE-8F4A-8596-D6F403C0354D}" destId="{9E98803D-4F7E-BE4E-83E0-4707E3093C96}" srcOrd="11" destOrd="0" presId="urn:microsoft.com/office/officeart/2005/8/layout/radial4"/>
    <dgm:cxn modelId="{9DE5C9CB-A8A3-6747-AE29-874BD749E7E3}" type="presParOf" srcId="{E8FB38E2-3EFE-8F4A-8596-D6F403C0354D}" destId="{B6ED4DB5-F1EE-634C-8900-3D1D95E51C09}" srcOrd="12" destOrd="0" presId="urn:microsoft.com/office/officeart/2005/8/layout/radial4"/>
    <dgm:cxn modelId="{6FD502F2-E63E-0B49-9330-838ED81A430C}" type="presParOf" srcId="{E8FB38E2-3EFE-8F4A-8596-D6F403C0354D}" destId="{55CFD69F-C5B0-1D42-96D6-0D6B79CECE43}" srcOrd="13" destOrd="0" presId="urn:microsoft.com/office/officeart/2005/8/layout/radial4"/>
    <dgm:cxn modelId="{75757767-D41E-2747-BCDB-7F006F5D32F7}" type="presParOf" srcId="{E8FB38E2-3EFE-8F4A-8596-D6F403C0354D}" destId="{719DF56C-EB7F-1641-BBA0-4602681E4A76}" srcOrd="14" destOrd="0" presId="urn:microsoft.com/office/officeart/2005/8/layout/radial4"/>
    <dgm:cxn modelId="{465EFC09-E502-A048-BCB9-2991F196B25D}" type="presParOf" srcId="{E8FB38E2-3EFE-8F4A-8596-D6F403C0354D}" destId="{0F8F0725-95AE-6C4B-B038-FD8A1365E8DB}" srcOrd="15" destOrd="0" presId="urn:microsoft.com/office/officeart/2005/8/layout/radial4"/>
    <dgm:cxn modelId="{6186D13B-2570-C84B-B6F0-366AF6DD9663}" type="presParOf" srcId="{E8FB38E2-3EFE-8F4A-8596-D6F403C0354D}" destId="{0D90CAC3-DF5C-4E4A-99E2-904121EB3EDF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88257-7EF6-4D4D-A8CB-5D1EFC4C38A3}">
      <dsp:nvSpPr>
        <dsp:cNvPr id="0" name=""/>
        <dsp:cNvSpPr/>
      </dsp:nvSpPr>
      <dsp:spPr>
        <a:xfrm>
          <a:off x="3025467" y="2835064"/>
          <a:ext cx="1721465" cy="1721465"/>
        </a:xfrm>
        <a:prstGeom prst="ellipse">
          <a:avLst/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Share of hearts, minds and markets</a:t>
          </a:r>
          <a:endParaRPr lang="en-US" sz="2100" kern="1200" dirty="0"/>
        </a:p>
      </dsp:txBody>
      <dsp:txXfrm>
        <a:off x="3277570" y="3087167"/>
        <a:ext cx="1217259" cy="1217259"/>
      </dsp:txXfrm>
    </dsp:sp>
    <dsp:sp modelId="{3EB1C838-BE93-4245-9A03-9C88C43BA6B6}">
      <dsp:nvSpPr>
        <dsp:cNvPr id="0" name=""/>
        <dsp:cNvSpPr/>
      </dsp:nvSpPr>
      <dsp:spPr>
        <a:xfrm rot="10800000">
          <a:off x="605631" y="3450488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3DB6D-3469-C04E-8A92-28CEEF53209A}">
      <dsp:nvSpPr>
        <dsp:cNvPr id="0" name=""/>
        <dsp:cNvSpPr/>
      </dsp:nvSpPr>
      <dsp:spPr>
        <a:xfrm>
          <a:off x="3119" y="3213787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Product &amp; portfolio management</a:t>
          </a:r>
          <a:endParaRPr lang="en-US" sz="1800" kern="1200" dirty="0"/>
        </a:p>
      </dsp:txBody>
      <dsp:txXfrm>
        <a:off x="31354" y="3242022"/>
        <a:ext cx="1148555" cy="907550"/>
      </dsp:txXfrm>
    </dsp:sp>
    <dsp:sp modelId="{C010C6AB-218E-BD4A-A813-7127D2AC6446}">
      <dsp:nvSpPr>
        <dsp:cNvPr id="0" name=""/>
        <dsp:cNvSpPr/>
      </dsp:nvSpPr>
      <dsp:spPr>
        <a:xfrm rot="12342857">
          <a:off x="817280" y="2523194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1737"/>
            <a:satOff val="-141"/>
            <a:lumOff val="42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36445-F092-374D-B560-D27F40CE8A42}">
      <dsp:nvSpPr>
        <dsp:cNvPr id="0" name=""/>
        <dsp:cNvSpPr/>
      </dsp:nvSpPr>
      <dsp:spPr>
        <a:xfrm>
          <a:off x="327997" y="1790402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571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Customer profitability</a:t>
          </a:r>
        </a:p>
      </dsp:txBody>
      <dsp:txXfrm>
        <a:off x="356232" y="1818637"/>
        <a:ext cx="1148555" cy="907550"/>
      </dsp:txXfrm>
    </dsp:sp>
    <dsp:sp modelId="{BE5B1FFC-6999-2F49-92DA-5F007D2FAF32}">
      <dsp:nvSpPr>
        <dsp:cNvPr id="0" name=""/>
        <dsp:cNvSpPr/>
      </dsp:nvSpPr>
      <dsp:spPr>
        <a:xfrm rot="13885714">
          <a:off x="1410307" y="1779561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3474"/>
            <a:satOff val="-282"/>
            <a:lumOff val="84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18AED-1FC9-5C42-A7ED-0B095B5FC677}">
      <dsp:nvSpPr>
        <dsp:cNvPr id="0" name=""/>
        <dsp:cNvSpPr/>
      </dsp:nvSpPr>
      <dsp:spPr>
        <a:xfrm>
          <a:off x="1238286" y="648935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1142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Channel management &amp; sales force</a:t>
          </a:r>
          <a:endParaRPr lang="en-US" sz="1800" kern="1200" dirty="0"/>
        </a:p>
      </dsp:txBody>
      <dsp:txXfrm>
        <a:off x="1266521" y="677170"/>
        <a:ext cx="1148555" cy="907550"/>
      </dsp:txXfrm>
    </dsp:sp>
    <dsp:sp modelId="{CAD9654A-8905-A445-8A81-66474D442BC0}">
      <dsp:nvSpPr>
        <dsp:cNvPr id="0" name=""/>
        <dsp:cNvSpPr/>
      </dsp:nvSpPr>
      <dsp:spPr>
        <a:xfrm rot="15428571">
          <a:off x="2267256" y="1366876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5211"/>
            <a:satOff val="-423"/>
            <a:lumOff val="127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22C78A-2985-E042-979D-30D1B5A31FCE}">
      <dsp:nvSpPr>
        <dsp:cNvPr id="0" name=""/>
        <dsp:cNvSpPr/>
      </dsp:nvSpPr>
      <dsp:spPr>
        <a:xfrm>
          <a:off x="2553692" y="15469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171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Pricing strategy</a:t>
          </a:r>
          <a:endParaRPr lang="en-US" sz="1800" kern="1200" dirty="0"/>
        </a:p>
      </dsp:txBody>
      <dsp:txXfrm>
        <a:off x="2581927" y="43704"/>
        <a:ext cx="1148555" cy="907550"/>
      </dsp:txXfrm>
    </dsp:sp>
    <dsp:sp modelId="{6E776FBE-9FDB-A847-9BDA-0BE092E50234}">
      <dsp:nvSpPr>
        <dsp:cNvPr id="0" name=""/>
        <dsp:cNvSpPr/>
      </dsp:nvSpPr>
      <dsp:spPr>
        <a:xfrm rot="16971429">
          <a:off x="3218398" y="1366876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6948"/>
            <a:satOff val="-565"/>
            <a:lumOff val="169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C89EF-D18E-574C-90EC-BBA78EA9764F}">
      <dsp:nvSpPr>
        <dsp:cNvPr id="0" name=""/>
        <dsp:cNvSpPr/>
      </dsp:nvSpPr>
      <dsp:spPr>
        <a:xfrm>
          <a:off x="4013682" y="15469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285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Promotions</a:t>
          </a:r>
          <a:endParaRPr lang="en-US" sz="1800" kern="1200" dirty="0"/>
        </a:p>
      </dsp:txBody>
      <dsp:txXfrm>
        <a:off x="4041917" y="43704"/>
        <a:ext cx="1148555" cy="907550"/>
      </dsp:txXfrm>
    </dsp:sp>
    <dsp:sp modelId="{9E98803D-4F7E-BE4E-83E0-4707E3093C96}">
      <dsp:nvSpPr>
        <dsp:cNvPr id="0" name=""/>
        <dsp:cNvSpPr/>
      </dsp:nvSpPr>
      <dsp:spPr>
        <a:xfrm rot="18514286">
          <a:off x="4075347" y="1779561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8684"/>
            <a:satOff val="-706"/>
            <a:lumOff val="212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ED4DB5-F1EE-634C-8900-3D1D95E51C09}">
      <dsp:nvSpPr>
        <dsp:cNvPr id="0" name=""/>
        <dsp:cNvSpPr/>
      </dsp:nvSpPr>
      <dsp:spPr>
        <a:xfrm>
          <a:off x="5329087" y="648935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857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Advertising media and web metrics</a:t>
          </a:r>
          <a:endParaRPr lang="en-US" sz="1800" kern="1200" dirty="0"/>
        </a:p>
      </dsp:txBody>
      <dsp:txXfrm>
        <a:off x="5357322" y="677170"/>
        <a:ext cx="1148555" cy="907550"/>
      </dsp:txXfrm>
    </dsp:sp>
    <dsp:sp modelId="{55CFD69F-C5B0-1D42-96D6-0D6B79CECE43}">
      <dsp:nvSpPr>
        <dsp:cNvPr id="0" name=""/>
        <dsp:cNvSpPr/>
      </dsp:nvSpPr>
      <dsp:spPr>
        <a:xfrm rot="20057143">
          <a:off x="4668374" y="2523194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10421"/>
            <a:satOff val="-847"/>
            <a:lumOff val="254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DF56C-EB7F-1641-BBA0-4602681E4A76}">
      <dsp:nvSpPr>
        <dsp:cNvPr id="0" name=""/>
        <dsp:cNvSpPr/>
      </dsp:nvSpPr>
      <dsp:spPr>
        <a:xfrm>
          <a:off x="6239376" y="1790402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3428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Marketing &amp; finance</a:t>
          </a:r>
          <a:endParaRPr lang="en-US" sz="1800" kern="1200" dirty="0"/>
        </a:p>
      </dsp:txBody>
      <dsp:txXfrm>
        <a:off x="6267611" y="1818637"/>
        <a:ext cx="1148555" cy="907550"/>
      </dsp:txXfrm>
    </dsp:sp>
    <dsp:sp modelId="{0F8F0725-95AE-6C4B-B038-FD8A1365E8DB}">
      <dsp:nvSpPr>
        <dsp:cNvPr id="0" name=""/>
        <dsp:cNvSpPr/>
      </dsp:nvSpPr>
      <dsp:spPr>
        <a:xfrm>
          <a:off x="4880023" y="3450488"/>
          <a:ext cx="2286744" cy="490617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12158"/>
            <a:satOff val="-988"/>
            <a:lumOff val="296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0CAC3-DF5C-4E4A-99E2-904121EB3EDF}">
      <dsp:nvSpPr>
        <dsp:cNvPr id="0" name=""/>
        <dsp:cNvSpPr/>
      </dsp:nvSpPr>
      <dsp:spPr>
        <a:xfrm>
          <a:off x="6564255" y="3213787"/>
          <a:ext cx="1205025" cy="964020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Margins &amp; profits</a:t>
          </a:r>
          <a:endParaRPr lang="en-US" sz="1800" kern="1200" dirty="0"/>
        </a:p>
      </dsp:txBody>
      <dsp:txXfrm>
        <a:off x="6592490" y="3242022"/>
        <a:ext cx="1148555" cy="907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4BC81-39E2-469D-BB40-E32805F088E3}" type="datetimeFigureOut">
              <a:rPr lang="en-GB"/>
              <a:pPr/>
              <a:t>4/17/12</a:t>
            </a:fld>
            <a:endParaRPr lang="en-GB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91317C-D2BF-4FF8-AF87-53C75E08E2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15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74AF61-CFA6-415D-B3BC-395930E0E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35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6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88B650-E872-4330-923C-75F48492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E0304-B3B4-4527-9979-C6823460B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B4C3-2F84-4914-B2C1-DA4370C24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B71A-FB0E-4598-9FF8-5EF430144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08AB-03B1-4CA7-9DD8-6341975E3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0155-96FB-4DD1-B680-2D6838088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C78D0-B313-4722-8C09-4472CEA36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68973-668C-413B-9E2D-B26E6D045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EB77D45-438F-412D-B86F-6260B955B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Planning Metrics &amp; Implementation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MKT 460 (Strategic Marketing)</a:t>
            </a:r>
          </a:p>
          <a:p>
            <a:r>
              <a:rPr lang="en-US" dirty="0" err="1" smtClean="0"/>
              <a:t>Taufique</a:t>
            </a:r>
            <a:r>
              <a:rPr lang="en-US" dirty="0" smtClean="0"/>
              <a:t> </a:t>
            </a:r>
            <a:r>
              <a:rPr lang="en-US" dirty="0" err="1" smtClean="0"/>
              <a:t>Hossain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738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sz="3600" dirty="0" smtClean="0"/>
              <a:t>Sources and tools for forecasting data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Sales force estimates: </a:t>
            </a:r>
            <a:r>
              <a:rPr lang="en-US" dirty="0"/>
              <a:t>Composite projection based on estimates made by sales </a:t>
            </a:r>
            <a:r>
              <a:rPr lang="en-US" dirty="0" smtClean="0"/>
              <a:t>personnel convenient </a:t>
            </a:r>
            <a:r>
              <a:rPr lang="en-US" dirty="0"/>
              <a:t>but accuracy depends on instincts, experience, </a:t>
            </a:r>
            <a:r>
              <a:rPr lang="en-US" dirty="0" smtClean="0"/>
              <a:t>and objectivity </a:t>
            </a:r>
            <a:r>
              <a:rPr lang="en-US" dirty="0"/>
              <a:t>of salespeople</a:t>
            </a:r>
            <a:r>
              <a:rPr lang="en-US" dirty="0" smtClean="0"/>
              <a:t>.</a:t>
            </a:r>
          </a:p>
          <a:p>
            <a:r>
              <a:rPr lang="en-US" b="1" dirty="0"/>
              <a:t>Executive opinion: </a:t>
            </a:r>
            <a:r>
              <a:rPr lang="en-US" dirty="0"/>
              <a:t>Composite projection based on estimates made by managers; </a:t>
            </a:r>
            <a:r>
              <a:rPr lang="en-US" dirty="0" smtClean="0"/>
              <a:t>convenient </a:t>
            </a:r>
            <a:r>
              <a:rPr lang="en-US" dirty="0"/>
              <a:t>but accuracy depends on instincts, experience, and </a:t>
            </a:r>
            <a:r>
              <a:rPr lang="en-US" dirty="0" smtClean="0"/>
              <a:t>objectivity of managers</a:t>
            </a:r>
          </a:p>
          <a:p>
            <a:r>
              <a:rPr lang="en-US" b="1" dirty="0"/>
              <a:t>Delphi method: </a:t>
            </a:r>
            <a:r>
              <a:rPr lang="en-US" dirty="0"/>
              <a:t>Composite projection based on successive rounds of input </a:t>
            </a:r>
            <a:r>
              <a:rPr lang="en-US" dirty="0" smtClean="0"/>
              <a:t>from outside </a:t>
            </a:r>
            <a:r>
              <a:rPr lang="en-US" dirty="0"/>
              <a:t>experts, who ultimately come to consensus on estimates</a:t>
            </a:r>
            <a:r>
              <a:rPr lang="en-US" dirty="0" smtClean="0"/>
              <a:t>; time </a:t>
            </a:r>
            <a:r>
              <a:rPr lang="en-US" dirty="0"/>
              <a:t>consuming but sometimes helpful when forecasting new</a:t>
            </a:r>
            <a:r>
              <a:rPr lang="en-US" dirty="0" smtClean="0"/>
              <a:t>-product </a:t>
            </a:r>
            <a:r>
              <a:rPr lang="en-US" dirty="0"/>
              <a:t>or new-market sales</a:t>
            </a:r>
            <a:r>
              <a:rPr lang="en-US" dirty="0" smtClean="0"/>
              <a:t>.</a:t>
            </a:r>
          </a:p>
          <a:p>
            <a:r>
              <a:rPr lang="en-US" b="1" dirty="0"/>
              <a:t>Online prediction market: </a:t>
            </a:r>
            <a:r>
              <a:rPr lang="en-US" b="1" dirty="0" smtClean="0"/>
              <a:t> </a:t>
            </a:r>
            <a:r>
              <a:rPr lang="en-US" dirty="0" smtClean="0"/>
              <a:t>Composite </a:t>
            </a:r>
            <a:r>
              <a:rPr lang="en-US" dirty="0"/>
              <a:t>projection based on combined judgment of </a:t>
            </a:r>
            <a:r>
              <a:rPr lang="en-US" dirty="0" smtClean="0"/>
              <a:t>employees or </a:t>
            </a:r>
            <a:r>
              <a:rPr lang="en-US" dirty="0"/>
              <a:t>stakeholders who indicate their confidence in certain </a:t>
            </a:r>
            <a:r>
              <a:rPr lang="en-US" dirty="0" smtClean="0"/>
              <a:t>marketing predictions </a:t>
            </a:r>
            <a:r>
              <a:rPr lang="en-US" dirty="0"/>
              <a:t>through online “trading” in a mock stock market</a:t>
            </a:r>
            <a:r>
              <a:rPr lang="en-US" dirty="0" smtClean="0"/>
              <a:t>; efficient </a:t>
            </a:r>
            <a:r>
              <a:rPr lang="en-US" dirty="0"/>
              <a:t>but may involve bias toward longer-term predictions.</a:t>
            </a:r>
          </a:p>
        </p:txBody>
      </p:sp>
    </p:spTree>
    <p:extLst>
      <p:ext uri="{BB962C8B-B14F-4D97-AF65-F5344CB8AC3E}">
        <p14:creationId xmlns:p14="http://schemas.microsoft.com/office/powerpoint/2010/main" val="3522825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Affordable budgeting</a:t>
            </a:r>
          </a:p>
          <a:p>
            <a:r>
              <a:rPr lang="en-US" dirty="0" smtClean="0"/>
              <a:t>Percentage of sales budgeting</a:t>
            </a:r>
          </a:p>
          <a:p>
            <a:r>
              <a:rPr lang="en-US" dirty="0" smtClean="0"/>
              <a:t>Competitive parity budgeting</a:t>
            </a:r>
          </a:p>
          <a:p>
            <a:r>
              <a:rPr lang="en-US" dirty="0" smtClean="0"/>
              <a:t>Objective and task budgeting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30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Budgets within marketing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Budgeting for each marketing-mix program</a:t>
            </a:r>
          </a:p>
          <a:p>
            <a:r>
              <a:rPr lang="en-US" dirty="0" smtClean="0"/>
              <a:t>Budget for each brand, segment or market</a:t>
            </a:r>
          </a:p>
          <a:p>
            <a:r>
              <a:rPr lang="en-US" dirty="0" smtClean="0"/>
              <a:t>Budgets for each region of geographic division</a:t>
            </a:r>
          </a:p>
          <a:p>
            <a:r>
              <a:rPr lang="en-US" dirty="0"/>
              <a:t>Budgets for each </a:t>
            </a:r>
            <a:r>
              <a:rPr lang="en-US" dirty="0" smtClean="0"/>
              <a:t>division or product manager</a:t>
            </a:r>
          </a:p>
          <a:p>
            <a:r>
              <a:rPr lang="en-US" dirty="0" smtClean="0"/>
              <a:t>Budget summarizing overall marketing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225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Controlling marketing plan implementation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Annual plan control</a:t>
            </a:r>
          </a:p>
          <a:p>
            <a:r>
              <a:rPr lang="en-US" dirty="0" smtClean="0"/>
              <a:t>Profitability control</a:t>
            </a:r>
          </a:p>
          <a:p>
            <a:r>
              <a:rPr lang="en-US" dirty="0" smtClean="0"/>
              <a:t>Productivity control</a:t>
            </a:r>
          </a:p>
          <a:p>
            <a:r>
              <a:rPr lang="en-US" dirty="0" smtClean="0"/>
              <a:t>Strategic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53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Planning metrics and implementing control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Scheduling marketing Plan Programs</a:t>
            </a:r>
          </a:p>
          <a:p>
            <a:r>
              <a:rPr lang="en-US" dirty="0" smtClean="0"/>
              <a:t>Applying Control</a:t>
            </a:r>
          </a:p>
          <a:p>
            <a:r>
              <a:rPr lang="en-US" dirty="0" smtClean="0"/>
              <a:t>Preparing contingency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356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Tools for measuring marketing progress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Metrics</a:t>
            </a:r>
            <a:r>
              <a:rPr lang="en-US" b="1" dirty="0" smtClean="0"/>
              <a:t>: </a:t>
            </a:r>
            <a:r>
              <a:rPr lang="en-US" dirty="0" smtClean="0"/>
              <a:t>Used </a:t>
            </a:r>
            <a:r>
              <a:rPr lang="en-US" dirty="0"/>
              <a:t>to establish measures for specific performance-related outcomes and</a:t>
            </a:r>
          </a:p>
          <a:p>
            <a:r>
              <a:rPr lang="en-US" dirty="0"/>
              <a:t>activities and then track results against measures</a:t>
            </a:r>
            <a:endParaRPr lang="en-US" dirty="0" smtClean="0"/>
          </a:p>
          <a:p>
            <a:r>
              <a:rPr lang="en-US" b="1" dirty="0"/>
              <a:t>Forecasts: </a:t>
            </a:r>
            <a:r>
              <a:rPr lang="en-US" dirty="0"/>
              <a:t>Used to predict future sales and costs as checkpoints for measuring progress</a:t>
            </a:r>
            <a:endParaRPr lang="en-US" dirty="0" smtClean="0"/>
          </a:p>
          <a:p>
            <a:r>
              <a:rPr lang="en-US" b="1" dirty="0" smtClean="0"/>
              <a:t>Budgets</a:t>
            </a:r>
            <a:r>
              <a:rPr lang="en-US" b="1" dirty="0"/>
              <a:t>: </a:t>
            </a:r>
            <a:r>
              <a:rPr lang="en-US" dirty="0"/>
              <a:t>Used to allocate funding across programs in specified periods and then </a:t>
            </a:r>
            <a:r>
              <a:rPr lang="en-US" dirty="0" smtClean="0"/>
              <a:t>track expenditures </a:t>
            </a:r>
            <a:r>
              <a:rPr lang="en-US" dirty="0"/>
              <a:t>during implementation</a:t>
            </a:r>
            <a:endParaRPr lang="en-US" dirty="0" smtClean="0"/>
          </a:p>
          <a:p>
            <a:r>
              <a:rPr lang="en-US" b="1" dirty="0"/>
              <a:t>Schedules: </a:t>
            </a:r>
            <a:r>
              <a:rPr lang="en-US" dirty="0"/>
              <a:t>Used to plan and coordinate the timing of tasks and programs</a:t>
            </a:r>
          </a:p>
        </p:txBody>
      </p:sp>
    </p:spTree>
    <p:extLst>
      <p:ext uri="{BB962C8B-B14F-4D97-AF65-F5344CB8AC3E}">
        <p14:creationId xmlns:p14="http://schemas.microsoft.com/office/powerpoint/2010/main" val="263907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metrics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31011855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37338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Customers and market research</a:t>
            </a:r>
            <a:endParaRPr lang="en-US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48600" y="4191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Finance</a:t>
            </a:r>
            <a:endParaRPr lang="en-US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579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Operations</a:t>
            </a: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236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Logistics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1600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Sales force</a:t>
            </a:r>
            <a:endParaRPr lang="en-US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1600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The trade</a:t>
            </a:r>
            <a:endParaRPr lang="en-US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2209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Advertising agency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829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772400" cy="4572000"/>
          </a:xfrm>
        </p:spPr>
        <p:txBody>
          <a:bodyPr/>
          <a:lstStyle/>
          <a:p>
            <a:r>
              <a:rPr lang="en-US" b="1" dirty="0" smtClean="0"/>
              <a:t>Marketing dashboard: </a:t>
            </a:r>
            <a:r>
              <a:rPr lang="en-US" dirty="0" smtClean="0"/>
              <a:t>A computerized, graphical or digital presentation that helps management track important metrics overtime and spot deviation from the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8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/>
          <a:lstStyle/>
          <a:p>
            <a:r>
              <a:rPr lang="en-US" dirty="0" smtClean="0"/>
              <a:t>Identifying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5344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Marketing:</a:t>
            </a:r>
          </a:p>
          <a:p>
            <a:pPr lvl="1"/>
            <a:r>
              <a:rPr lang="en-US" u="sng" dirty="0"/>
              <a:t>To acquire new customers: </a:t>
            </a:r>
            <a:r>
              <a:rPr lang="en-US" dirty="0"/>
              <a:t>Measure number or percentage of </a:t>
            </a:r>
            <a:r>
              <a:rPr lang="en-US" dirty="0" smtClean="0"/>
              <a:t>new customers </a:t>
            </a:r>
            <a:r>
              <a:rPr lang="en-US" dirty="0"/>
              <a:t>acquired by month, quarter, and year.</a:t>
            </a:r>
          </a:p>
          <a:p>
            <a:pPr lvl="1"/>
            <a:r>
              <a:rPr lang="en-US" u="sng" dirty="0"/>
              <a:t>To retain current customers: </a:t>
            </a:r>
            <a:r>
              <a:rPr lang="en-US" dirty="0"/>
              <a:t>Measure number or percentage of </a:t>
            </a:r>
            <a:r>
              <a:rPr lang="en-US" dirty="0" smtClean="0"/>
              <a:t>customers who </a:t>
            </a:r>
            <a:r>
              <a:rPr lang="en-US" dirty="0"/>
              <a:t>continue purchasing during a set period.</a:t>
            </a:r>
          </a:p>
          <a:p>
            <a:pPr lvl="1"/>
            <a:r>
              <a:rPr lang="en-US" u="sng" dirty="0"/>
              <a:t>To increase market share: </a:t>
            </a:r>
            <a:r>
              <a:rPr lang="en-US" dirty="0"/>
              <a:t>Measure dollar or unit sales divided by </a:t>
            </a:r>
            <a:r>
              <a:rPr lang="en-US" dirty="0" smtClean="0"/>
              <a:t>total industry </a:t>
            </a:r>
            <a:r>
              <a:rPr lang="en-US" dirty="0"/>
              <a:t>sales during a set period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Financial:</a:t>
            </a:r>
          </a:p>
          <a:p>
            <a:pPr lvl="1"/>
            <a:r>
              <a:rPr lang="en-US" u="sng" dirty="0"/>
              <a:t>To improve </a:t>
            </a:r>
            <a:r>
              <a:rPr lang="en-US" u="sng" dirty="0" smtClean="0"/>
              <a:t>profitability: </a:t>
            </a:r>
            <a:r>
              <a:rPr lang="en-US" dirty="0"/>
              <a:t>Measure gross or net margin for a set </a:t>
            </a:r>
            <a:r>
              <a:rPr lang="en-US" dirty="0" smtClean="0"/>
              <a:t>period by </a:t>
            </a:r>
            <a:r>
              <a:rPr lang="en-US" dirty="0"/>
              <a:t>product, line, channel, marketing program, or customer.</a:t>
            </a:r>
          </a:p>
          <a:p>
            <a:pPr lvl="1"/>
            <a:r>
              <a:rPr lang="en-US" u="sng" dirty="0"/>
              <a:t>To reach breakeven: </a:t>
            </a:r>
            <a:r>
              <a:rPr lang="en-US" dirty="0"/>
              <a:t>Measure the number of weeks or months until </a:t>
            </a:r>
            <a:r>
              <a:rPr lang="en-US" dirty="0" smtClean="0"/>
              <a:t>a product’s </a:t>
            </a:r>
            <a:r>
              <a:rPr lang="en-US" dirty="0"/>
              <a:t>revenue equals and begins to exceed costs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Societal:</a:t>
            </a:r>
            <a:endParaRPr lang="en-US" b="1" dirty="0"/>
          </a:p>
          <a:p>
            <a:pPr lvl="1"/>
            <a:r>
              <a:rPr lang="en-US" u="sng" dirty="0"/>
              <a:t>To make products more environmentally friendly: </a:t>
            </a:r>
            <a:r>
              <a:rPr lang="en-US" dirty="0"/>
              <a:t>Measure the </a:t>
            </a:r>
            <a:r>
              <a:rPr lang="en-US" dirty="0" smtClean="0"/>
              <a:t>proportion of </a:t>
            </a:r>
            <a:r>
              <a:rPr lang="en-US" dirty="0"/>
              <a:t>each products parts that are recyclable or have been recycled during </a:t>
            </a:r>
            <a:r>
              <a:rPr lang="en-US" dirty="0" smtClean="0"/>
              <a:t>a set </a:t>
            </a:r>
            <a:r>
              <a:rPr lang="en-US" dirty="0"/>
              <a:t>period.</a:t>
            </a:r>
          </a:p>
          <a:p>
            <a:pPr lvl="1"/>
            <a:r>
              <a:rPr lang="en-US" u="sng" dirty="0"/>
              <a:t>To build awareness of a social issue: </a:t>
            </a:r>
            <a:r>
              <a:rPr lang="en-US" dirty="0"/>
              <a:t>Research awareness among </a:t>
            </a:r>
            <a:r>
              <a:rPr lang="en-US" dirty="0" smtClean="0"/>
              <a:t>the target </a:t>
            </a:r>
            <a:r>
              <a:rPr lang="en-US" dirty="0"/>
              <a:t>audience after the program or a set period.</a:t>
            </a:r>
          </a:p>
        </p:txBody>
      </p:sp>
    </p:spTree>
    <p:extLst>
      <p:ext uri="{BB962C8B-B14F-4D97-AF65-F5344CB8AC3E}">
        <p14:creationId xmlns:p14="http://schemas.microsoft.com/office/powerpoint/2010/main" val="2236088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/>
          <a:lstStyle/>
          <a:p>
            <a:r>
              <a:rPr lang="en-US" dirty="0" smtClean="0"/>
              <a:t>Identifying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5344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Customer becomes aware of an offering: </a:t>
            </a:r>
            <a:r>
              <a:rPr lang="en-US" dirty="0"/>
              <a:t>Measure customer </a:t>
            </a:r>
            <a:r>
              <a:rPr lang="en-US" dirty="0" smtClean="0"/>
              <a:t>awareness of </a:t>
            </a:r>
            <a:r>
              <a:rPr lang="en-US" dirty="0"/>
              <a:t>offering and competing </a:t>
            </a:r>
            <a:r>
              <a:rPr lang="en-US" dirty="0" smtClean="0"/>
              <a:t>offers by </a:t>
            </a:r>
            <a:r>
              <a:rPr lang="en-US" dirty="0"/>
              <a:t>segment</a:t>
            </a:r>
            <a:r>
              <a:rPr lang="en-US" dirty="0" smtClean="0"/>
              <a:t>.</a:t>
            </a:r>
          </a:p>
          <a:p>
            <a:r>
              <a:rPr lang="en-US" b="1" dirty="0"/>
              <a:t>Customer learns more about an offering: </a:t>
            </a:r>
            <a:r>
              <a:rPr lang="en-US" dirty="0"/>
              <a:t>Measure number of </a:t>
            </a:r>
            <a:r>
              <a:rPr lang="en-US" dirty="0" smtClean="0"/>
              <a:t>information </a:t>
            </a:r>
            <a:r>
              <a:rPr lang="en-US" dirty="0"/>
              <a:t>packets or catalogs requested</a:t>
            </a:r>
            <a:r>
              <a:rPr lang="en-US" dirty="0" smtClean="0"/>
              <a:t>, number </a:t>
            </a:r>
            <a:r>
              <a:rPr lang="en-US" dirty="0"/>
              <a:t>of hits on Web site or YouTube video, number of </a:t>
            </a:r>
            <a:r>
              <a:rPr lang="en-US" dirty="0" smtClean="0"/>
              <a:t>people who </a:t>
            </a:r>
            <a:r>
              <a:rPr lang="en-US" dirty="0"/>
              <a:t>visit store or </a:t>
            </a:r>
            <a:r>
              <a:rPr lang="en-US" dirty="0" smtClean="0"/>
              <a:t>showroom</a:t>
            </a:r>
            <a:endParaRPr lang="en-US" dirty="0"/>
          </a:p>
          <a:p>
            <a:r>
              <a:rPr lang="en-US" b="1" dirty="0"/>
              <a:t>Customer has a </a:t>
            </a:r>
            <a:r>
              <a:rPr lang="en-US" b="1" dirty="0" smtClean="0"/>
              <a:t>positive attitude </a:t>
            </a:r>
            <a:r>
              <a:rPr lang="en-US" b="1" dirty="0"/>
              <a:t>toward the </a:t>
            </a:r>
            <a:r>
              <a:rPr lang="en-US" b="1" dirty="0" smtClean="0"/>
              <a:t>offering</a:t>
            </a:r>
            <a:r>
              <a:rPr lang="en-US" b="1" dirty="0"/>
              <a:t>: </a:t>
            </a:r>
            <a:r>
              <a:rPr lang="en-US" dirty="0"/>
              <a:t>Measure customer attitudes </a:t>
            </a:r>
            <a:r>
              <a:rPr lang="en-US" dirty="0" smtClean="0"/>
              <a:t>towards </a:t>
            </a:r>
            <a:r>
              <a:rPr lang="en-US" dirty="0"/>
              <a:t>the offer and </a:t>
            </a:r>
            <a:r>
              <a:rPr lang="en-US" dirty="0" smtClean="0"/>
              <a:t>competing offers</a:t>
            </a:r>
            <a:r>
              <a:rPr lang="en-US" dirty="0"/>
              <a:t>, by segment; feedback from hotlines, blogs, letters, e-mails</a:t>
            </a:r>
            <a:r>
              <a:rPr lang="en-US" dirty="0" smtClean="0"/>
              <a:t>, channel</a:t>
            </a:r>
            <a:r>
              <a:rPr lang="en-US" dirty="0"/>
              <a:t>, etc</a:t>
            </a:r>
            <a:r>
              <a:rPr lang="en-US" dirty="0" smtClean="0"/>
              <a:t>.</a:t>
            </a:r>
          </a:p>
          <a:p>
            <a:r>
              <a:rPr lang="en-US" b="1" dirty="0"/>
              <a:t>Customer tries the offering: </a:t>
            </a:r>
            <a:r>
              <a:rPr lang="en-US" dirty="0" smtClean="0"/>
              <a:t>Measure </a:t>
            </a:r>
            <a:r>
              <a:rPr lang="en-US" dirty="0"/>
              <a:t>number of people who receive free samples or </a:t>
            </a:r>
            <a:r>
              <a:rPr lang="en-US" dirty="0" smtClean="0"/>
              <a:t>redeem coupons </a:t>
            </a:r>
            <a:r>
              <a:rPr lang="en-US" dirty="0"/>
              <a:t>for trials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Customer buys the offering: </a:t>
            </a:r>
            <a:r>
              <a:rPr lang="en-US" dirty="0"/>
              <a:t>Measure sales by transaction. segment. channel, </a:t>
            </a:r>
            <a:r>
              <a:rPr lang="en-US" dirty="0" smtClean="0"/>
              <a:t>payment method</a:t>
            </a:r>
            <a:r>
              <a:rPr lang="en-US" dirty="0"/>
              <a:t>; conversion from trials and information requests.</a:t>
            </a:r>
          </a:p>
          <a:p>
            <a:r>
              <a:rPr lang="en-US" b="1" dirty="0"/>
              <a:t>Customer is satisfied: </a:t>
            </a:r>
            <a:r>
              <a:rPr lang="en-US" dirty="0"/>
              <a:t>Measure customer satisfaction by offering and by segment; </a:t>
            </a:r>
            <a:r>
              <a:rPr lang="en-US" dirty="0" smtClean="0"/>
              <a:t>satisfaction feedback </a:t>
            </a:r>
            <a:r>
              <a:rPr lang="en-US" dirty="0"/>
              <a:t>from hotlines, blogs. letters. meets. e-mails, channel, etc.</a:t>
            </a:r>
          </a:p>
          <a:p>
            <a:r>
              <a:rPr lang="en-US" b="1" dirty="0"/>
              <a:t>Customer becomes loyal: </a:t>
            </a:r>
            <a:r>
              <a:rPr lang="en-US" dirty="0" smtClean="0"/>
              <a:t>Measure </a:t>
            </a:r>
            <a:r>
              <a:rPr lang="en-US" dirty="0"/>
              <a:t>customer retention and churn; size and frequency </a:t>
            </a:r>
            <a:r>
              <a:rPr lang="en-US" dirty="0" smtClean="0"/>
              <a:t>of repeat </a:t>
            </a:r>
            <a:r>
              <a:rPr lang="en-US" dirty="0"/>
              <a:t>purchases; utilization of frequent buyer program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009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Expected outcomes</a:t>
            </a:r>
          </a:p>
          <a:p>
            <a:r>
              <a:rPr lang="en-US" dirty="0" smtClean="0"/>
              <a:t>Historical results</a:t>
            </a:r>
          </a:p>
          <a:p>
            <a:r>
              <a:rPr lang="en-US" dirty="0" smtClean="0"/>
              <a:t>Competitive or industry outcomes</a:t>
            </a:r>
          </a:p>
          <a:p>
            <a:r>
              <a:rPr lang="en-US" dirty="0" smtClean="0"/>
              <a:t>Environmental influences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Return on investment in marketing (ROMI) = Net profit attributed to marketing activity/Marketing investment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09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Forecasting sales &amp;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Forecast</a:t>
            </a:r>
          </a:p>
          <a:p>
            <a:pPr marL="0" indent="0">
              <a:buNone/>
            </a:pPr>
            <a:r>
              <a:rPr lang="en-US" dirty="0" smtClean="0"/>
              <a:t>Types of forecasts: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Forecast of market and segment sales</a:t>
            </a:r>
          </a:p>
          <a:p>
            <a:r>
              <a:rPr lang="en-US" dirty="0" smtClean="0"/>
              <a:t>Forecasts of company product sales</a:t>
            </a:r>
          </a:p>
          <a:p>
            <a:r>
              <a:rPr lang="en-US" dirty="0" smtClean="0"/>
              <a:t>Forecast of cost of sales</a:t>
            </a:r>
          </a:p>
          <a:p>
            <a:r>
              <a:rPr lang="en-US" dirty="0" smtClean="0"/>
              <a:t>Forecast of sales and costs by channel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293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Sources and tools for forecasting data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Regression analysis</a:t>
            </a:r>
          </a:p>
          <a:p>
            <a:r>
              <a:rPr lang="en-US" dirty="0" smtClean="0"/>
              <a:t>Econometrics model</a:t>
            </a:r>
          </a:p>
          <a:p>
            <a:r>
              <a:rPr lang="en-US" dirty="0" smtClean="0"/>
              <a:t>Time series method</a:t>
            </a:r>
          </a:p>
          <a:p>
            <a:pPr lvl="1"/>
            <a:r>
              <a:rPr lang="en-US" dirty="0" smtClean="0"/>
              <a:t>Smoothing and decomposition</a:t>
            </a:r>
          </a:p>
          <a:p>
            <a:r>
              <a:rPr lang="en-US" dirty="0" smtClean="0"/>
              <a:t>Judgmental method</a:t>
            </a:r>
          </a:p>
          <a:p>
            <a:pPr lvl="1"/>
            <a:r>
              <a:rPr lang="en-US" dirty="0" smtClean="0"/>
              <a:t>Sales force estimates</a:t>
            </a:r>
          </a:p>
          <a:p>
            <a:pPr lvl="1"/>
            <a:r>
              <a:rPr lang="en-US" dirty="0" smtClean="0"/>
              <a:t>Executive opinion</a:t>
            </a:r>
          </a:p>
          <a:p>
            <a:pPr lvl="1"/>
            <a:r>
              <a:rPr lang="en-US" dirty="0" smtClean="0"/>
              <a:t>Delphi method</a:t>
            </a:r>
          </a:p>
          <a:p>
            <a:pPr lvl="1"/>
            <a:r>
              <a:rPr lang="en-US" dirty="0" smtClean="0"/>
              <a:t>Online prediction markets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0659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2423</TotalTime>
  <Words>819</Words>
  <Application>Microsoft Macintosh PowerPoint</Application>
  <PresentationFormat>On-screen Show (4:3)</PresentationFormat>
  <Paragraphs>98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Planning Metrics &amp; Implementation Control</vt:lpstr>
      <vt:lpstr>Tools for measuring marketing progress</vt:lpstr>
      <vt:lpstr>Planning metrics</vt:lpstr>
      <vt:lpstr>Planning metrics</vt:lpstr>
      <vt:lpstr>Identifying metrics</vt:lpstr>
      <vt:lpstr>Identifying metrics</vt:lpstr>
      <vt:lpstr>Using metrics</vt:lpstr>
      <vt:lpstr>Forecasting sales &amp; costs</vt:lpstr>
      <vt:lpstr>Sources and tools for forecasting data</vt:lpstr>
      <vt:lpstr>Sources and tools for forecasting data</vt:lpstr>
      <vt:lpstr>Budgeting</vt:lpstr>
      <vt:lpstr>Budgets within marketing budget</vt:lpstr>
      <vt:lpstr>Controlling marketing plan implementation</vt:lpstr>
      <vt:lpstr>Planning metrics and implementing control</vt:lpstr>
    </vt:vector>
  </TitlesOfParts>
  <Manager/>
  <Company>North South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Strategy &amp; IMC</dc:title>
  <dc:subject>Strategic Marketing</dc:subject>
  <dc:creator>Taufique Hossain</dc:creator>
  <cp:keywords/>
  <dc:description/>
  <cp:lastModifiedBy>Taufique Hossain</cp:lastModifiedBy>
  <cp:revision>73</cp:revision>
  <cp:lastPrinted>2012-04-02T07:39:57Z</cp:lastPrinted>
  <dcterms:created xsi:type="dcterms:W3CDTF">2005-09-18T20:08:13Z</dcterms:created>
  <dcterms:modified xsi:type="dcterms:W3CDTF">2012-04-17T08:33:13Z</dcterms:modified>
  <cp:category/>
</cp:coreProperties>
</file>